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8"/>
  </p:notesMasterIdLst>
  <p:sldIdLst>
    <p:sldId id="256" r:id="rId3"/>
    <p:sldId id="257" r:id="rId4"/>
    <p:sldId id="259" r:id="rId5"/>
    <p:sldId id="262" r:id="rId6"/>
    <p:sldId id="263" r:id="rId7"/>
    <p:sldId id="264" r:id="rId8"/>
    <p:sldId id="267" r:id="rId9"/>
    <p:sldId id="268" r:id="rId10"/>
    <p:sldId id="269" r:id="rId11"/>
    <p:sldId id="270" r:id="rId12"/>
    <p:sldId id="394" r:id="rId13"/>
    <p:sldId id="369" r:id="rId14"/>
    <p:sldId id="370" r:id="rId15"/>
    <p:sldId id="371" r:id="rId16"/>
    <p:sldId id="372" r:id="rId17"/>
    <p:sldId id="378" r:id="rId18"/>
    <p:sldId id="373" r:id="rId19"/>
    <p:sldId id="387" r:id="rId20"/>
    <p:sldId id="374" r:id="rId21"/>
    <p:sldId id="375" r:id="rId22"/>
    <p:sldId id="388" r:id="rId23"/>
    <p:sldId id="376" r:id="rId24"/>
    <p:sldId id="395" r:id="rId25"/>
    <p:sldId id="377" r:id="rId26"/>
    <p:sldId id="276" r:id="rId27"/>
    <p:sldId id="277"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379"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 id="384" r:id="rId106"/>
    <p:sldId id="385"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54" autoAdjust="0"/>
  </p:normalViewPr>
  <p:slideViewPr>
    <p:cSldViewPr snapToGrid="0" snapToObjects="1">
      <p:cViewPr>
        <p:scale>
          <a:sx n="130" d="100"/>
          <a:sy n="130" d="100"/>
        </p:scale>
        <p:origin x="-2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notesMaster" Target="notesMasters/notes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r>
              <a:rPr lang="en-US" baseline="0" dirty="0" smtClean="0"/>
              <a:t>. MONEY FIGHT!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the nerds — our data editor and me —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a:t>
            </a:r>
            <a:r>
              <a:rPr lang="en-US" baseline="0" dirty="0" smtClean="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a:t>
            </a:r>
            <a:r>
              <a:rPr lang="en-US" baseline="0" dirty="0" smtClean="0"/>
              <a:t>programming </a:t>
            </a:r>
            <a:r>
              <a:rPr lang="en-US" baseline="0" dirty="0" smtClean="0"/>
              <a:t>interface</a:t>
            </a:r>
          </a:p>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 So we wanted to know if this was true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ellkey.com/practice" TargetMode="External"/><Relationship Id="rId3" Type="http://schemas.openxmlformats.org/officeDocument/2006/relationships/hyperlink" Target="https://goo.gl/forms/9Jsg3dkM0iLCoXHq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ellkey.com/light" TargetMode="External"/><Relationship Id="rId3" Type="http://schemas.openxmlformats.org/officeDocument/2006/relationships/hyperlink" Target="https://docs.google.com/forms/d/e/1FAIpQLScafbmqtws_zKvVR2M_ahyNRX8ipLrS04QIPsNDJpugXwaGog/viewform?usp=sf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hyperlink" Target="http://www.yellkey.com/letter" TargetMode="External"/><Relationship Id="rId4" Type="http://schemas.openxmlformats.org/officeDocument/2006/relationships/hyperlink" Target="https://goo.gl/forms/W9EPtMYOLF2lAEDI3" TargetMode="External"/><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en.wikipedia.org/wiki/Markup_languag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solidFill>
                  <a:srgbClr val="FF0000"/>
                </a:solidFill>
                <a:hlinkClick r:id="rId2"/>
              </a:rPr>
              <a:t>www.yellkey.com/practice</a:t>
            </a:r>
            <a:r>
              <a:rPr lang="en-US" sz="2800" dirty="0" smtClean="0">
                <a:solidFill>
                  <a:srgbClr val="FF0000"/>
                </a:solidFill>
              </a:rPr>
              <a:t> </a:t>
            </a:r>
          </a:p>
          <a:p>
            <a:r>
              <a:rPr lang="en-US" sz="2800" dirty="0">
                <a:solidFill>
                  <a:srgbClr val="FF0000"/>
                </a:solidFill>
                <a:hlinkClick r:id="rId3"/>
              </a:rPr>
              <a:t>https://</a:t>
            </a:r>
            <a:r>
              <a:rPr lang="en-US" sz="2800" dirty="0" err="1">
                <a:solidFill>
                  <a:srgbClr val="FF0000"/>
                </a:solidFill>
                <a:hlinkClick r:id="rId3"/>
              </a:rPr>
              <a:t>goo.gl</a:t>
            </a:r>
            <a:r>
              <a:rPr lang="en-US" sz="2800" dirty="0">
                <a:solidFill>
                  <a:srgbClr val="FF0000"/>
                </a:solidFill>
                <a:hlinkClick r:id="rId3"/>
              </a:rPr>
              <a:t>/forms/9Jsg3dkM0iLCoXHq2</a:t>
            </a:r>
            <a:endParaRPr lang="en-US" sz="2800" dirty="0">
              <a:solidFill>
                <a:srgbClr val="FF0000"/>
              </a:solidFill>
            </a:endParaRPr>
          </a:p>
        </p:txBody>
      </p:sp>
    </p:spTree>
    <p:extLst>
      <p:ext uri="{BB962C8B-B14F-4D97-AF65-F5344CB8AC3E}">
        <p14:creationId xmlns:p14="http://schemas.microsoft.com/office/powerpoint/2010/main" val="10400739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t>
            </a:r>
            <a:r>
              <a:rPr lang="en" sz="3000" dirty="0"/>
              <a:t>API</a:t>
            </a:r>
            <a:r>
              <a:rPr lang="en" sz="3000" dirty="0" smtClean="0"/>
              <a:t>?</a:t>
            </a:r>
            <a:r>
              <a:rPr lang="en" sz="3000" dirty="0" smtClean="0"/>
              <a:t> </a:t>
            </a:r>
            <a:r>
              <a:rPr lang="en" sz="3000" dirty="0" smtClean="0"/>
              <a:t>(and </a:t>
            </a:r>
            <a:r>
              <a:rPr lang="en" sz="3000" dirty="0"/>
              <a:t>other questions I was too afraid to </a:t>
            </a:r>
            <a:r>
              <a:rPr lang="en" sz="3000" dirty="0" smtClean="0"/>
              <a:t>ask</a:t>
            </a:r>
            <a:r>
              <a:rPr lang="en" sz="3000" dirty="0" smtClean="0"/>
              <a:t>)</a:t>
            </a:r>
            <a:endParaRPr lang="en-US" sz="3000" dirty="0" smtClean="0"/>
          </a:p>
          <a:p>
            <a:pPr mar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smtClean="0"/>
          </a:p>
          <a:p>
            <a:r>
              <a:rPr lang="en-US" dirty="0" smtClean="0">
                <a:hlinkClick r:id="rId2"/>
              </a:rPr>
              <a:t>www.yellkey.com/light</a:t>
            </a:r>
            <a:r>
              <a:rPr lang="en-US" dirty="0" smtClean="0"/>
              <a:t> (avail for ~24 hours)</a:t>
            </a:r>
          </a:p>
          <a:p>
            <a:r>
              <a:rPr lang="en-US" dirty="0">
                <a:hlinkClick r:id="rId3"/>
              </a:rPr>
              <a:t>https://</a:t>
            </a:r>
            <a:r>
              <a:rPr lang="en-US" dirty="0" err="1">
                <a:hlinkClick r:id="rId3"/>
              </a:rPr>
              <a:t>docs.google.com</a:t>
            </a:r>
            <a:r>
              <a:rPr lang="en-US" dirty="0">
                <a:hlinkClick r:id="rId3"/>
              </a:rPr>
              <a:t>/forms/d/e/1FAIpQLScafbmqtws_zKvVR2M_ahyNRX8ipLrS04QIPsNDJpugXwaGog/</a:t>
            </a:r>
            <a:r>
              <a:rPr lang="en-US" dirty="0" err="1">
                <a:hlinkClick r:id="rId3"/>
              </a:rPr>
              <a:t>viewform?usp</a:t>
            </a:r>
            <a:r>
              <a:rPr lang="en-US" dirty="0">
                <a:hlinkClick r:id="rId3"/>
              </a:rPr>
              <a:t>=</a:t>
            </a:r>
            <a:r>
              <a:rPr lang="en-US" dirty="0" err="1">
                <a:hlinkClick r:id="rId3"/>
              </a:rPr>
              <a:t>sf_link</a:t>
            </a:r>
            <a:endParaRPr lang="en-US" dirty="0"/>
          </a:p>
        </p:txBody>
      </p:sp>
    </p:spTree>
    <p:extLst>
      <p:ext uri="{BB962C8B-B14F-4D97-AF65-F5344CB8AC3E}">
        <p14:creationId xmlns:p14="http://schemas.microsoft.com/office/powerpoint/2010/main" val="3326843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a:t>
            </a:r>
            <a:r>
              <a:rPr lang="en" dirty="0" smtClean="0"/>
              <a:t>toward </a:t>
            </a:r>
            <a:r>
              <a:rPr lang="en" dirty="0"/>
              <a:t>your degree. If you miss </a:t>
            </a:r>
            <a:r>
              <a:rPr lang="en-US" dirty="0" smtClean="0"/>
              <a:t>more than 3</a:t>
            </a:r>
            <a:r>
              <a:rPr lang="en" dirty="0" smtClean="0"/>
              <a:t> </a:t>
            </a:r>
            <a:r>
              <a:rPr lang="en" dirty="0"/>
              <a:t>homework assignments, it’s impossible to get a B-, even if you get 100% on everything else. Please do not do this</a:t>
            </a:r>
            <a:r>
              <a:rPr lang="en" dirty="0" smtClean="0"/>
              <a:t>.</a:t>
            </a:r>
            <a:endParaRPr lang="en-US" dirty="0" smtClean="0"/>
          </a:p>
          <a:p>
            <a:pPr marL="114300" lvl="0" indent="0" rtl="0">
              <a:spcBef>
                <a:spcPts val="0"/>
              </a:spcBef>
              <a:spcAft>
                <a:spcPts val="0"/>
              </a:spcAft>
              <a:buSzPts val="180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Grading</a:t>
            </a:r>
            <a:r>
              <a:rPr lang="en-US" dirty="0" smtClean="0"/>
              <a:t> scale for assignments</a:t>
            </a:r>
            <a:r>
              <a:rPr lang="en" dirty="0" smtClean="0"/>
              <a:t>:</a:t>
            </a:r>
            <a:endParaRPr dirty="0"/>
          </a:p>
          <a:p>
            <a:pPr marL="457200" lvl="0" indent="-342900" rtl="0">
              <a:spcBef>
                <a:spcPts val="1600"/>
              </a:spcBef>
              <a:spcAft>
                <a:spcPts val="0"/>
              </a:spcAft>
              <a:buSzPts val="1800"/>
              <a:buChar char="●"/>
            </a:pPr>
            <a:r>
              <a:rPr lang="en-US" dirty="0" smtClean="0"/>
              <a:t>A: publishable with minimal edits</a:t>
            </a:r>
          </a:p>
          <a:p>
            <a:pPr marL="457200" lvl="0" indent="-342900" rtl="0">
              <a:spcBef>
                <a:spcPts val="1600"/>
              </a:spcBef>
              <a:spcAft>
                <a:spcPts val="0"/>
              </a:spcAft>
              <a:buSzPts val="1800"/>
              <a:buChar char="●"/>
            </a:pPr>
            <a:r>
              <a:rPr lang="en-US" dirty="0" smtClean="0"/>
              <a:t>B: publishable with significant edits</a:t>
            </a:r>
          </a:p>
          <a:p>
            <a:pPr marL="457200" lvl="0" indent="-342900" rtl="0">
              <a:spcBef>
                <a:spcPts val="1600"/>
              </a:spcBef>
              <a:spcAft>
                <a:spcPts val="0"/>
              </a:spcAft>
              <a:buSzPts val="1800"/>
              <a:buChar char="●"/>
            </a:pPr>
            <a:r>
              <a:rPr lang="en-US" dirty="0" smtClean="0"/>
              <a:t>C: would need reporter’s revision to be published</a:t>
            </a:r>
          </a:p>
          <a:p>
            <a:pPr marL="457200" lvl="0" indent="-342900" rtl="0">
              <a:spcBef>
                <a:spcPts val="1600"/>
              </a:spcBef>
              <a:spcAft>
                <a:spcPts val="0"/>
              </a:spcAft>
              <a:buSzPts val="1800"/>
              <a:buChar char="●"/>
            </a:pPr>
            <a:r>
              <a:rPr lang="en-US" dirty="0" smtClean="0"/>
              <a:t>D: </a:t>
            </a:r>
            <a:r>
              <a:rPr lang="en-US" dirty="0" err="1" smtClean="0"/>
              <a:t>unpublishable</a:t>
            </a:r>
            <a:r>
              <a:rPr lang="en-US" dirty="0" smtClean="0"/>
              <a:t>, even with edits </a:t>
            </a:r>
          </a:p>
          <a:p>
            <a:pPr lvl="1" indent="-342900">
              <a:buSzPts val="1800"/>
              <a:buChar char="●"/>
            </a:pPr>
            <a:r>
              <a:rPr lang="en-US" dirty="0" smtClean="0"/>
              <a:t>You can not get more than a D on an assignment if there are factual errors</a:t>
            </a:r>
          </a:p>
          <a:p>
            <a:pPr marL="457200" lvl="0" indent="-342900" rtl="0">
              <a:spcBef>
                <a:spcPts val="1600"/>
              </a:spcBef>
              <a:spcAft>
                <a:spcPts val="0"/>
              </a:spcAft>
              <a:buSzPts val="1800"/>
              <a:buChar char="●"/>
            </a:pPr>
            <a:r>
              <a:rPr lang="en-US" dirty="0" smtClean="0"/>
              <a:t>F: did not complete assignment</a:t>
            </a:r>
          </a:p>
          <a:p>
            <a:pPr marL="114300" lvl="0" indent="0" rtl="0">
              <a:spcBef>
                <a:spcPts val="1600"/>
              </a:spcBef>
              <a:spcAft>
                <a:spcPts val="0"/>
              </a:spcAft>
              <a:buSzPts val="1800"/>
              <a:buNone/>
            </a:pPr>
            <a:endParaRPr lang="en-US" dirty="0" smtClean="0"/>
          </a:p>
        </p:txBody>
      </p:sp>
    </p:spTree>
    <p:extLst>
      <p:ext uri="{BB962C8B-B14F-4D97-AF65-F5344CB8AC3E}">
        <p14:creationId xmlns:p14="http://schemas.microsoft.com/office/powerpoint/2010/main" val="35851173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smtClean="0"/>
              <a:t>U</a:t>
            </a:r>
            <a:r>
              <a:rPr lang="en" dirty="0" smtClean="0"/>
              <a:t>nless </a:t>
            </a:r>
            <a:r>
              <a:rPr lang="en" dirty="0"/>
              <a:t>otherwise noted, assignments should be written in sentences and paragraphs (not bulletpoints, fragments, etc) </a:t>
            </a:r>
            <a:endParaRPr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smtClean="0">
                <a:highlight>
                  <a:srgbClr val="FFF2CC"/>
                </a:highlight>
              </a:rPr>
              <a:t>digitalframeworks</a:t>
            </a:r>
            <a:r>
              <a:rPr lang="en-US" sz="3000" dirty="0" smtClean="0">
                <a:highlight>
                  <a:srgbClr val="FFF2CC"/>
                </a:highlight>
              </a:rPr>
              <a:t>-summer2018</a:t>
            </a:r>
            <a:r>
              <a:rPr lang="en" sz="3000" dirty="0" smtClean="0"/>
              <a:t> </a:t>
            </a:r>
            <a:r>
              <a:rPr lang="en" sz="3000" dirty="0"/>
              <a:t>(so I can find it easily)</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smtClean="0"/>
              <a:t>digitalframeworks</a:t>
            </a:r>
            <a:r>
              <a:rPr lang="en-US" i="1" dirty="0" smtClean="0"/>
              <a:t>-summer2018</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smtClean="0"/>
              <a:t>I need to know where to find your repo!</a:t>
            </a:r>
          </a:p>
          <a:p>
            <a:endParaRPr lang="en-US" dirty="0"/>
          </a:p>
          <a:p>
            <a:r>
              <a:rPr lang="en-US" dirty="0" smtClean="0"/>
              <a:t>Please fill this out</a:t>
            </a:r>
          </a:p>
          <a:p>
            <a:endParaRPr lang="en-US" dirty="0" smtClean="0"/>
          </a:p>
          <a:p>
            <a:pPr marL="114300" indent="0">
              <a:buNone/>
            </a:pPr>
            <a:r>
              <a:rPr lang="en-US" dirty="0" smtClean="0">
                <a:hlinkClick r:id="rId3"/>
              </a:rPr>
              <a:t>www.yellkey.com/letter</a:t>
            </a:r>
            <a:r>
              <a:rPr lang="en-US" dirty="0" smtClean="0"/>
              <a:t> (available for ~24 hours)</a:t>
            </a:r>
          </a:p>
          <a:p>
            <a:pPr marL="114300" indent="0">
              <a:buNone/>
            </a:pPr>
            <a:r>
              <a:rPr lang="en-US" dirty="0">
                <a:hlinkClick r:id="rId4"/>
              </a:rPr>
              <a:t>https://</a:t>
            </a:r>
            <a:r>
              <a:rPr lang="en-US" dirty="0" err="1">
                <a:hlinkClick r:id="rId4"/>
              </a:rPr>
              <a:t>goo.gl</a:t>
            </a:r>
            <a:r>
              <a:rPr lang="en-US" dirty="0">
                <a:hlinkClick r:id="rId4"/>
              </a:rPr>
              <a:t>/forms/W9EPtMYOLF2lAEDI3</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a:t>
            </a:r>
            <a:r>
              <a:rPr lang="en-US" b="1"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30129</TotalTime>
  <Words>3957</Words>
  <Application>Microsoft Macintosh PowerPoint</Application>
  <PresentationFormat>On-screen Show (16:9)</PresentationFormat>
  <Paragraphs>342</Paragraphs>
  <Slides>105</Slides>
  <Notes>98</Notes>
  <HiddenSlides>0</HiddenSlides>
  <MMClips>0</MMClips>
  <ScaleCrop>false</ScaleCrop>
  <HeadingPairs>
    <vt:vector size="4" baseType="variant">
      <vt:variant>
        <vt:lpstr>Theme</vt:lpstr>
      </vt:variant>
      <vt:variant>
        <vt:i4>2</vt:i4>
      </vt:variant>
      <vt:variant>
        <vt:lpstr>Slide Titles</vt:lpstr>
      </vt:variant>
      <vt:variant>
        <vt:i4>105</vt:i4>
      </vt:variant>
    </vt:vector>
  </HeadingPairs>
  <TitlesOfParts>
    <vt:vector size="107"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36</cp:revision>
  <dcterms:modified xsi:type="dcterms:W3CDTF">2018-07-02T20:04:17Z</dcterms:modified>
</cp:coreProperties>
</file>